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5.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6" r:id="rId2"/>
    <p:sldId id="267" r:id="rId3"/>
    <p:sldId id="268" r:id="rId4"/>
    <p:sldId id="269" r:id="rId5"/>
    <p:sldId id="270" r:id="rId6"/>
    <p:sldId id="259" r:id="rId7"/>
    <p:sldId id="275" r:id="rId8"/>
    <p:sldId id="256" r:id="rId9"/>
    <p:sldId id="257" r:id="rId10"/>
    <p:sldId id="271" r:id="rId11"/>
    <p:sldId id="258" r:id="rId12"/>
    <p:sldId id="263" r:id="rId13"/>
    <p:sldId id="274" r:id="rId14"/>
    <p:sldId id="262" r:id="rId15"/>
    <p:sldId id="272" r:id="rId16"/>
    <p:sldId id="273" r:id="rId17"/>
    <p:sldId id="26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E9"/>
    <a:srgbClr val="D5E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58" autoAdjust="0"/>
  </p:normalViewPr>
  <p:slideViewPr>
    <p:cSldViewPr snapToGrid="0">
      <p:cViewPr varScale="1">
        <p:scale>
          <a:sx n="78" d="100"/>
          <a:sy n="78" d="100"/>
        </p:scale>
        <p:origin x="85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2B45F-894D-4F54-A787-4C2FEDB3B800}" type="datetimeFigureOut">
              <a:rPr lang="zh-CN" altLang="en-US" smtClean="0"/>
              <a:t>2021/6/11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CDBEB-A0C3-489F-9957-1A838B6ADE04}" type="slidenum">
              <a:rPr lang="zh-CN" altLang="en-US" smtClean="0"/>
              <a:t>‹#›</a:t>
            </a:fld>
            <a:endParaRPr lang="zh-CN" altLang="en-US"/>
          </a:p>
        </p:txBody>
      </p:sp>
    </p:spTree>
    <p:extLst>
      <p:ext uri="{BB962C8B-B14F-4D97-AF65-F5344CB8AC3E}">
        <p14:creationId xmlns:p14="http://schemas.microsoft.com/office/powerpoint/2010/main" val="1919094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413EE0-76E4-4946-906E-174EFCC02500}" type="slidenum">
              <a:rPr lang="en-US" smtClean="0"/>
              <a:pPr/>
              <a:t>1</a:t>
            </a:fld>
            <a:endParaRPr lang="en-US"/>
          </a:p>
        </p:txBody>
      </p:sp>
    </p:spTree>
    <p:extLst>
      <p:ext uri="{BB962C8B-B14F-4D97-AF65-F5344CB8AC3E}">
        <p14:creationId xmlns:p14="http://schemas.microsoft.com/office/powerpoint/2010/main" val="2261413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52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14</a:t>
            </a:fld>
            <a:endParaRPr lang="zh-CN" altLang="en-US"/>
          </a:p>
        </p:txBody>
      </p:sp>
    </p:spTree>
    <p:extLst>
      <p:ext uri="{BB962C8B-B14F-4D97-AF65-F5344CB8AC3E}">
        <p14:creationId xmlns:p14="http://schemas.microsoft.com/office/powerpoint/2010/main" val="1006885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15</a:t>
            </a:fld>
            <a:endParaRPr lang="zh-CN" altLang="en-US"/>
          </a:p>
        </p:txBody>
      </p:sp>
    </p:spTree>
    <p:extLst>
      <p:ext uri="{BB962C8B-B14F-4D97-AF65-F5344CB8AC3E}">
        <p14:creationId xmlns:p14="http://schemas.microsoft.com/office/powerpoint/2010/main" val="1929606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16</a:t>
            </a:fld>
            <a:endParaRPr lang="zh-CN" altLang="en-US"/>
          </a:p>
        </p:txBody>
      </p:sp>
    </p:spTree>
    <p:extLst>
      <p:ext uri="{BB962C8B-B14F-4D97-AF65-F5344CB8AC3E}">
        <p14:creationId xmlns:p14="http://schemas.microsoft.com/office/powerpoint/2010/main" val="959593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17</a:t>
            </a:fld>
            <a:endParaRPr lang="zh-CN" altLang="en-US"/>
          </a:p>
        </p:txBody>
      </p:sp>
    </p:spTree>
    <p:extLst>
      <p:ext uri="{BB962C8B-B14F-4D97-AF65-F5344CB8AC3E}">
        <p14:creationId xmlns:p14="http://schemas.microsoft.com/office/powerpoint/2010/main" val="687246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4F413EE0-76E4-4946-906E-174EFCC02500}" type="slidenum">
              <a:rPr lang="en-US" smtClean="0"/>
              <a:pPr/>
              <a:t>3</a:t>
            </a:fld>
            <a:endParaRPr lang="en-US"/>
          </a:p>
        </p:txBody>
      </p:sp>
    </p:spTree>
    <p:extLst>
      <p:ext uri="{BB962C8B-B14F-4D97-AF65-F5344CB8AC3E}">
        <p14:creationId xmlns:p14="http://schemas.microsoft.com/office/powerpoint/2010/main" val="3427499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4</a:t>
            </a:fld>
            <a:endParaRPr lang="zh-CN" altLang="en-US"/>
          </a:p>
        </p:txBody>
      </p:sp>
    </p:spTree>
    <p:extLst>
      <p:ext uri="{BB962C8B-B14F-4D97-AF65-F5344CB8AC3E}">
        <p14:creationId xmlns:p14="http://schemas.microsoft.com/office/powerpoint/2010/main" val="3218588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6</a:t>
            </a:fld>
            <a:endParaRPr/>
          </a:p>
        </p:txBody>
      </p:sp>
    </p:spTree>
    <p:extLst>
      <p:ext uri="{BB962C8B-B14F-4D97-AF65-F5344CB8AC3E}">
        <p14:creationId xmlns:p14="http://schemas.microsoft.com/office/powerpoint/2010/main" val="67020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413EE0-76E4-4946-906E-174EFCC02500}" type="slidenum">
              <a:rPr lang="en-US" smtClean="0"/>
              <a:pPr/>
              <a:t>7</a:t>
            </a:fld>
            <a:endParaRPr lang="en-US"/>
          </a:p>
        </p:txBody>
      </p:sp>
    </p:spTree>
    <p:extLst>
      <p:ext uri="{BB962C8B-B14F-4D97-AF65-F5344CB8AC3E}">
        <p14:creationId xmlns:p14="http://schemas.microsoft.com/office/powerpoint/2010/main" val="3438846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en-US" altLang="zh-CN" baseline="0" dirty="0" smtClean="0"/>
              <a:t> home scene, we usually have a variety of video sources like phone/pad/TV/PC and audio sources like stereos and the video sources themselves that distributed across the room. We want to make use of all of these video audio sources, to make the news listening and viewing experience more consistent and fluent.</a:t>
            </a:r>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8</a:t>
            </a:fld>
            <a:endParaRPr lang="zh-CN" altLang="en-US"/>
          </a:p>
        </p:txBody>
      </p:sp>
    </p:spTree>
    <p:extLst>
      <p:ext uri="{BB962C8B-B14F-4D97-AF65-F5344CB8AC3E}">
        <p14:creationId xmlns:p14="http://schemas.microsoft.com/office/powerpoint/2010/main" val="374263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9</a:t>
            </a:fld>
            <a:endParaRPr lang="zh-CN" altLang="en-US"/>
          </a:p>
        </p:txBody>
      </p:sp>
    </p:spTree>
    <p:extLst>
      <p:ext uri="{BB962C8B-B14F-4D97-AF65-F5344CB8AC3E}">
        <p14:creationId xmlns:p14="http://schemas.microsoft.com/office/powerpoint/2010/main" val="338509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CDBEB-A0C3-489F-9957-1A838B6ADE04}" type="slidenum">
              <a:rPr lang="zh-CN" altLang="en-US" smtClean="0"/>
              <a:t>10</a:t>
            </a:fld>
            <a:endParaRPr lang="zh-CN" altLang="en-US"/>
          </a:p>
        </p:txBody>
      </p:sp>
    </p:spTree>
    <p:extLst>
      <p:ext uri="{BB962C8B-B14F-4D97-AF65-F5344CB8AC3E}">
        <p14:creationId xmlns:p14="http://schemas.microsoft.com/office/powerpoint/2010/main" val="3362324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34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49E9539-980D-45CF-A5D2-9487654180B0}" type="datetimeFigureOut">
              <a:rPr lang="zh-CN" altLang="en-US" smtClean="0"/>
              <a:t>2021/6/11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488027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9E9539-980D-45CF-A5D2-9487654180B0}" type="datetimeFigureOut">
              <a:rPr lang="zh-CN" altLang="en-US" smtClean="0"/>
              <a:t>2021/6/11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1079033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9E9539-980D-45CF-A5D2-9487654180B0}" type="datetimeFigureOut">
              <a:rPr lang="zh-CN" altLang="en-US" smtClean="0"/>
              <a:t>2021/6/11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331472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9E9539-980D-45CF-A5D2-9487654180B0}" type="datetimeFigureOut">
              <a:rPr lang="zh-CN" altLang="en-US" smtClean="0"/>
              <a:t>2021/6/11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2799003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49E9539-980D-45CF-A5D2-9487654180B0}" type="datetimeFigureOut">
              <a:rPr lang="zh-CN" altLang="en-US" smtClean="0"/>
              <a:t>2021/6/11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3967873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49E9539-980D-45CF-A5D2-9487654180B0}" type="datetimeFigureOut">
              <a:rPr lang="zh-CN" altLang="en-US" smtClean="0"/>
              <a:t>2021/6/11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656428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49E9539-980D-45CF-A5D2-9487654180B0}" type="datetimeFigureOut">
              <a:rPr lang="zh-CN" altLang="en-US" smtClean="0"/>
              <a:t>2021/6/11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402046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49E9539-980D-45CF-A5D2-9487654180B0}" type="datetimeFigureOut">
              <a:rPr lang="zh-CN" altLang="en-US" smtClean="0"/>
              <a:t>2021/6/11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2498250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9E9539-980D-45CF-A5D2-9487654180B0}" type="datetimeFigureOut">
              <a:rPr lang="zh-CN" altLang="en-US" smtClean="0"/>
              <a:t>2021/6/11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395894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49E9539-980D-45CF-A5D2-9487654180B0}" type="datetimeFigureOut">
              <a:rPr lang="zh-CN" altLang="en-US" smtClean="0"/>
              <a:t>2021/6/11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1825191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49E9539-980D-45CF-A5D2-9487654180B0}" type="datetimeFigureOut">
              <a:rPr lang="zh-CN" altLang="en-US" smtClean="0"/>
              <a:t>2021/6/11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415490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9E9539-980D-45CF-A5D2-9487654180B0}" type="datetimeFigureOut">
              <a:rPr lang="zh-CN" altLang="en-US" smtClean="0"/>
              <a:t>2021/6/11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1F1D1-CD3C-4953-B10C-11DA414F4C5C}" type="slidenum">
              <a:rPr lang="zh-CN" altLang="en-US" smtClean="0"/>
              <a:t>‹#›</a:t>
            </a:fld>
            <a:endParaRPr lang="zh-CN" altLang="en-US"/>
          </a:p>
        </p:txBody>
      </p:sp>
    </p:spTree>
    <p:extLst>
      <p:ext uri="{BB962C8B-B14F-4D97-AF65-F5344CB8AC3E}">
        <p14:creationId xmlns:p14="http://schemas.microsoft.com/office/powerpoint/2010/main" val="1378935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img2.baidu.com/image_search/src=http%3A%2F%2Fdpic.tiankong.com%2Fa3%2Fn6%2FQJ8746286338.jpg&amp;refer=http%3A%2F%2Fdpic.tiankong.com&amp;app=2002&amp;size=f9999,10000&amp;q=a80&amp;n=0&amp;g=0n&amp;fmt=jpeg?sec=1625214561&amp;t=76fecb280ede0f0cb29292041109773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463"/>
            <a:ext cx="12192000" cy="81160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3048000" y="3521056"/>
            <a:ext cx="9144000" cy="2387600"/>
          </a:xfrm>
          <a:solidFill>
            <a:schemeClr val="bg1">
              <a:alpha val="70000"/>
            </a:schemeClr>
          </a:solidFill>
        </p:spPr>
        <p:txBody>
          <a:bodyPr/>
          <a:lstStyle/>
          <a:p>
            <a:r>
              <a:rPr lang="en-US" dirty="0" err="1" smtClean="0"/>
              <a:t>AI</a:t>
            </a:r>
            <a:r>
              <a:rPr lang="en-US" altLang="zh-CN" dirty="0" err="1" smtClean="0"/>
              <a:t>oT</a:t>
            </a:r>
            <a:r>
              <a:rPr lang="en-US" altLang="zh-CN" dirty="0" smtClean="0"/>
              <a:t> Service for News</a:t>
            </a:r>
            <a:endParaRPr lang="en-US" dirty="0"/>
          </a:p>
        </p:txBody>
      </p:sp>
      <p:sp>
        <p:nvSpPr>
          <p:cNvPr id="13314" name="AutoShape 2" descr="https://ss1.bdstatic.com/70cFvXSh_Q1YnxGkpoWK1HF6hhy/it/u=199229425,2392115664&amp;fm=26&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316" name="AutoShape 4" descr="https://ss1.bdstatic.com/70cFvXSh_Q1YnxGkpoWK1HF6hhy/it/u=199229425,2392115664&amp;fm=26&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02438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
            </a:r>
            <a:endParaRPr lang="zh-CN" altLang="en-US" dirty="0"/>
          </a:p>
        </p:txBody>
      </p:sp>
      <p:sp>
        <p:nvSpPr>
          <p:cNvPr id="3" name="内容占位符 2"/>
          <p:cNvSpPr>
            <a:spLocks noGrp="1"/>
          </p:cNvSpPr>
          <p:nvPr>
            <p:ph idx="1"/>
          </p:nvPr>
        </p:nvSpPr>
        <p:spPr/>
        <p:txBody>
          <a:bodyPr>
            <a:normAutofit/>
          </a:bodyPr>
          <a:lstStyle/>
          <a:p>
            <a:r>
              <a:rPr lang="en-US" altLang="zh-CN" dirty="0"/>
              <a:t>Transform of </a:t>
            </a:r>
            <a:r>
              <a:rPr lang="en-US" altLang="zh-CN" dirty="0" smtClean="0"/>
              <a:t>visual </a:t>
            </a:r>
            <a:r>
              <a:rPr lang="en-US" altLang="zh-CN" dirty="0"/>
              <a:t>output between </a:t>
            </a:r>
            <a:r>
              <a:rPr lang="en-US" altLang="zh-CN" dirty="0" smtClean="0"/>
              <a:t>video sources</a:t>
            </a:r>
            <a:endParaRPr lang="en-US" altLang="zh-CN" dirty="0"/>
          </a:p>
          <a:p>
            <a:pPr lvl="1"/>
            <a:r>
              <a:rPr lang="en-US" altLang="zh-CN" dirty="0" smtClean="0"/>
              <a:t>Calculate the angle between the line from each video source to the camera and the forward direction of the camera (as </a:t>
            </a:r>
            <a:r>
              <a:rPr lang="en-US" altLang="zh-CN" dirty="0"/>
              <a:t>a </a:t>
            </a:r>
            <a:r>
              <a:rPr lang="en-US" altLang="zh-CN" dirty="0" smtClean="0"/>
              <a:t>approximation of gaze direction</a:t>
            </a:r>
            <a:r>
              <a:rPr lang="en-US" altLang="zh-CN" dirty="0"/>
              <a:t>)</a:t>
            </a:r>
            <a:endParaRPr lang="en-US" altLang="zh-CN" dirty="0" smtClean="0"/>
          </a:p>
          <a:p>
            <a:pPr lvl="1"/>
            <a:r>
              <a:rPr lang="en-US" altLang="zh-CN" dirty="0" smtClean="0"/>
              <a:t>Activate the video source if the angle is less than 60°</a:t>
            </a:r>
          </a:p>
          <a:p>
            <a:pPr lvl="2"/>
            <a:r>
              <a:rPr lang="en-US" altLang="zh-CN" dirty="0" smtClean="0"/>
              <a:t>Human eyes have a angle of view of 126° in normal situations</a:t>
            </a:r>
            <a:endParaRPr lang="zh-CN" altLang="en-US" dirty="0"/>
          </a:p>
        </p:txBody>
      </p:sp>
    </p:spTree>
    <p:extLst>
      <p:ext uri="{BB962C8B-B14F-4D97-AF65-F5344CB8AC3E}">
        <p14:creationId xmlns:p14="http://schemas.microsoft.com/office/powerpoint/2010/main" val="26898012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9195409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9" descr="https://uploader.shimo.im/f/N896Xxx0EnpFVmvN.png!thumbnail"/>
          <p:cNvSpPr/>
          <p:nvPr/>
        </p:nvSpPr>
        <p:spPr>
          <a:xfrm>
            <a:off x="38100" y="-84138"/>
            <a:ext cx="13335001" cy="133350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标题 5"/>
          <p:cNvSpPr txBox="1">
            <a:spLocks/>
          </p:cNvSpPr>
          <p:nvPr/>
        </p:nvSpPr>
        <p:spPr>
          <a:xfrm>
            <a:off x="704547" y="143601"/>
            <a:ext cx="112279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Remote control</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89" y="2170112"/>
            <a:ext cx="4672235" cy="3349741"/>
          </a:xfrm>
          <a:prstGeom prst="rect">
            <a:avLst/>
          </a:prstGeom>
        </p:spPr>
      </p:pic>
      <p:sp>
        <p:nvSpPr>
          <p:cNvPr id="6" name="内容占位符 2"/>
          <p:cNvSpPr>
            <a:spLocks noGrp="1"/>
          </p:cNvSpPr>
          <p:nvPr>
            <p:ph idx="1"/>
          </p:nvPr>
        </p:nvSpPr>
        <p:spPr>
          <a:xfrm>
            <a:off x="6226262" y="1621564"/>
            <a:ext cx="2785947" cy="538056"/>
          </a:xfrm>
        </p:spPr>
        <p:txBody>
          <a:bodyPr>
            <a:normAutofit/>
          </a:bodyPr>
          <a:lstStyle/>
          <a:p>
            <a:r>
              <a:rPr lang="en-US" altLang="zh-CN" dirty="0" smtClean="0"/>
              <a:t>Smartphone</a:t>
            </a:r>
            <a:endParaRPr lang="zh-CN" altLang="en-US" dirty="0"/>
          </a:p>
        </p:txBody>
      </p:sp>
      <p:pic>
        <p:nvPicPr>
          <p:cNvPr id="3" name="图片 2"/>
          <p:cNvPicPr>
            <a:picLocks noChangeAspect="1"/>
          </p:cNvPicPr>
          <p:nvPr/>
        </p:nvPicPr>
        <p:blipFill rotWithShape="1">
          <a:blip r:embed="rId4"/>
          <a:srcRect l="24608" t="27227" r="24427" b="14316"/>
          <a:stretch/>
        </p:blipFill>
        <p:spPr>
          <a:xfrm>
            <a:off x="6441084" y="2170112"/>
            <a:ext cx="5497310" cy="3349741"/>
          </a:xfrm>
          <a:prstGeom prst="rect">
            <a:avLst/>
          </a:prstGeom>
        </p:spPr>
      </p:pic>
      <p:sp>
        <p:nvSpPr>
          <p:cNvPr id="10" name="内容占位符 2"/>
          <p:cNvSpPr txBox="1">
            <a:spLocks/>
          </p:cNvSpPr>
          <p:nvPr/>
        </p:nvSpPr>
        <p:spPr>
          <a:xfrm>
            <a:off x="1001751" y="1621564"/>
            <a:ext cx="2785947" cy="538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Smartwatch</a:t>
            </a:r>
            <a:endParaRPr lang="zh-CN" altLang="en-US" dirty="0"/>
          </a:p>
        </p:txBody>
      </p:sp>
    </p:spTree>
    <p:extLst>
      <p:ext uri="{BB962C8B-B14F-4D97-AF65-F5344CB8AC3E}">
        <p14:creationId xmlns:p14="http://schemas.microsoft.com/office/powerpoint/2010/main" val="2092362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9" descr="https://uploader.shimo.im/f/N896Xxx0EnpFVmvN.png!thumbnail"/>
          <p:cNvSpPr/>
          <p:nvPr/>
        </p:nvSpPr>
        <p:spPr>
          <a:xfrm>
            <a:off x="38100" y="-84138"/>
            <a:ext cx="13335001" cy="133350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标题 5"/>
          <p:cNvSpPr txBox="1">
            <a:spLocks/>
          </p:cNvSpPr>
          <p:nvPr/>
        </p:nvSpPr>
        <p:spPr>
          <a:xfrm>
            <a:off x="704547" y="143601"/>
            <a:ext cx="112279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Remote control</a:t>
            </a:r>
            <a:endParaRPr lang="zh-CN" altLang="en-US" dirty="0"/>
          </a:p>
        </p:txBody>
      </p:sp>
      <p:sp>
        <p:nvSpPr>
          <p:cNvPr id="6" name="内容占位符 2"/>
          <p:cNvSpPr>
            <a:spLocks noGrp="1"/>
          </p:cNvSpPr>
          <p:nvPr>
            <p:ph idx="1"/>
          </p:nvPr>
        </p:nvSpPr>
        <p:spPr>
          <a:xfrm>
            <a:off x="6226262" y="1621564"/>
            <a:ext cx="2785947" cy="538056"/>
          </a:xfrm>
        </p:spPr>
        <p:txBody>
          <a:bodyPr>
            <a:normAutofit/>
          </a:bodyPr>
          <a:lstStyle/>
          <a:p>
            <a:r>
              <a:rPr lang="en-US" altLang="zh-CN" dirty="0" smtClean="0"/>
              <a:t>Smartphone</a:t>
            </a:r>
            <a:endParaRPr lang="zh-CN" altLang="en-US" dirty="0"/>
          </a:p>
        </p:txBody>
      </p:sp>
      <p:pic>
        <p:nvPicPr>
          <p:cNvPr id="3" name="图片 2"/>
          <p:cNvPicPr>
            <a:picLocks noChangeAspect="1"/>
          </p:cNvPicPr>
          <p:nvPr/>
        </p:nvPicPr>
        <p:blipFill rotWithShape="1">
          <a:blip r:embed="rId5"/>
          <a:srcRect l="24608" t="27227" r="24427" b="14316"/>
          <a:stretch/>
        </p:blipFill>
        <p:spPr>
          <a:xfrm>
            <a:off x="6441084" y="2170112"/>
            <a:ext cx="5497310" cy="3349741"/>
          </a:xfrm>
          <a:prstGeom prst="rect">
            <a:avLst/>
          </a:prstGeom>
        </p:spPr>
      </p:pic>
      <p:sp>
        <p:nvSpPr>
          <p:cNvPr id="10" name="内容占位符 2"/>
          <p:cNvSpPr txBox="1">
            <a:spLocks/>
          </p:cNvSpPr>
          <p:nvPr/>
        </p:nvSpPr>
        <p:spPr>
          <a:xfrm>
            <a:off x="1001751" y="1621564"/>
            <a:ext cx="2785947" cy="538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Smartwatch</a:t>
            </a:r>
            <a:endParaRPr lang="zh-CN" altLang="en-US" dirty="0"/>
          </a:p>
        </p:txBody>
      </p:sp>
      <p:pic>
        <p:nvPicPr>
          <p:cNvPr id="4" name="Demo-Wat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1758" r="22379"/>
          <a:stretch/>
        </p:blipFill>
        <p:spPr>
          <a:xfrm>
            <a:off x="1317924" y="2159620"/>
            <a:ext cx="3336960" cy="3360233"/>
          </a:xfrm>
          <a:prstGeom prst="rect">
            <a:avLst/>
          </a:prstGeom>
        </p:spPr>
      </p:pic>
    </p:spTree>
    <p:extLst>
      <p:ext uri="{BB962C8B-B14F-4D97-AF65-F5344CB8AC3E}">
        <p14:creationId xmlns:p14="http://schemas.microsoft.com/office/powerpoint/2010/main" val="319202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941049" y="365125"/>
            <a:ext cx="10515600" cy="1325563"/>
          </a:xfrm>
        </p:spPr>
        <p:txBody>
          <a:bodyPr>
            <a:normAutofit/>
          </a:bodyPr>
          <a:lstStyle/>
          <a:p>
            <a:r>
              <a:rPr lang="en-US" altLang="zh-CN" dirty="0" smtClean="0"/>
              <a:t>Remote control</a:t>
            </a:r>
            <a:endParaRPr lang="zh-CN" altLang="en-US" dirty="0"/>
          </a:p>
        </p:txBody>
      </p:sp>
      <p:sp>
        <p:nvSpPr>
          <p:cNvPr id="7" name="文本框 6"/>
          <p:cNvSpPr txBox="1"/>
          <p:nvPr/>
        </p:nvSpPr>
        <p:spPr>
          <a:xfrm>
            <a:off x="579927" y="1690688"/>
            <a:ext cx="1123784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smtClean="0"/>
              <a:t>Interactive UIs</a:t>
            </a:r>
          </a:p>
          <a:p>
            <a:pPr marL="914400" lvl="1" indent="-457200">
              <a:buFont typeface="Arial" panose="020B0604020202020204" pitchFamily="34" charset="0"/>
              <a:buChar char="•"/>
            </a:pPr>
            <a:r>
              <a:rPr lang="en-US" altLang="zh-CN" sz="2800" b="1" dirty="0" err="1" smtClean="0"/>
              <a:t>Browing</a:t>
            </a:r>
            <a:r>
              <a:rPr lang="en-US" altLang="zh-CN" sz="2800" b="1" dirty="0" smtClean="0"/>
              <a:t> the news</a:t>
            </a:r>
          </a:p>
          <a:p>
            <a:pPr marL="1371600" lvl="2" indent="-457200">
              <a:buFont typeface="Arial" panose="020B0604020202020204" pitchFamily="34" charset="0"/>
              <a:buChar char="•"/>
            </a:pPr>
            <a:r>
              <a:rPr lang="en-US" altLang="zh-CN" sz="2800" b="1" dirty="0" smtClean="0"/>
              <a:t>Scrolling the screen</a:t>
            </a:r>
          </a:p>
          <a:p>
            <a:pPr marL="914400" lvl="1" indent="-457200">
              <a:buFont typeface="Arial" panose="020B0604020202020204" pitchFamily="34" charset="0"/>
              <a:buChar char="•"/>
            </a:pPr>
            <a:r>
              <a:rPr lang="en-US" altLang="zh-CN" sz="2800" dirty="0" smtClean="0"/>
              <a:t>Choose news genre</a:t>
            </a:r>
          </a:p>
          <a:p>
            <a:pPr marL="1371600" lvl="2" indent="-457200">
              <a:buFont typeface="Arial" panose="020B0604020202020204" pitchFamily="34" charset="0"/>
              <a:buChar char="•"/>
            </a:pPr>
            <a:r>
              <a:rPr lang="en-US" altLang="zh-CN" sz="2800" dirty="0" smtClean="0"/>
              <a:t>Touchable button</a:t>
            </a:r>
          </a:p>
          <a:p>
            <a:pPr marL="914400" lvl="1" indent="-457200">
              <a:buFont typeface="Arial" panose="020B0604020202020204" pitchFamily="34" charset="0"/>
              <a:buChar char="•"/>
            </a:pPr>
            <a:r>
              <a:rPr lang="en-US" altLang="zh-CN" sz="2800" dirty="0" smtClean="0"/>
              <a:t>Adjust volume</a:t>
            </a:r>
          </a:p>
          <a:p>
            <a:pPr marL="1371600" lvl="2" indent="-457200">
              <a:buFont typeface="Arial" panose="020B0604020202020204" pitchFamily="34" charset="0"/>
              <a:buChar char="•"/>
            </a:pPr>
            <a:r>
              <a:rPr lang="en-US" altLang="zh-CN" sz="2800" dirty="0" err="1" smtClean="0"/>
              <a:t>Grabbable</a:t>
            </a:r>
            <a:r>
              <a:rPr lang="en-US" altLang="zh-CN" sz="2800" dirty="0" smtClean="0"/>
              <a:t> slider</a:t>
            </a:r>
            <a:endParaRPr lang="zh-CN" altLang="en-US" sz="2800" dirty="0"/>
          </a:p>
        </p:txBody>
      </p:sp>
    </p:spTree>
    <p:extLst>
      <p:ext uri="{BB962C8B-B14F-4D97-AF65-F5344CB8AC3E}">
        <p14:creationId xmlns:p14="http://schemas.microsoft.com/office/powerpoint/2010/main" val="18657254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941049" y="365125"/>
            <a:ext cx="10515600" cy="1325563"/>
          </a:xfrm>
        </p:spPr>
        <p:txBody>
          <a:bodyPr>
            <a:normAutofit/>
          </a:bodyPr>
          <a:lstStyle/>
          <a:p>
            <a:r>
              <a:rPr lang="en-US" altLang="zh-CN" dirty="0" smtClean="0"/>
              <a:t>Remote control</a:t>
            </a:r>
            <a:endParaRPr lang="zh-CN" altLang="en-US" dirty="0"/>
          </a:p>
        </p:txBody>
      </p:sp>
      <p:sp>
        <p:nvSpPr>
          <p:cNvPr id="11" name="文本框 10"/>
          <p:cNvSpPr txBox="1"/>
          <p:nvPr/>
        </p:nvSpPr>
        <p:spPr>
          <a:xfrm>
            <a:off x="579927" y="1690688"/>
            <a:ext cx="1123784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smtClean="0"/>
              <a:t>Interactive UIs</a:t>
            </a:r>
          </a:p>
          <a:p>
            <a:pPr marL="914400" lvl="1" indent="-457200">
              <a:buFont typeface="Arial" panose="020B0604020202020204" pitchFamily="34" charset="0"/>
              <a:buChar char="•"/>
            </a:pPr>
            <a:r>
              <a:rPr lang="en-US" altLang="zh-CN" sz="2800" dirty="0" err="1" smtClean="0"/>
              <a:t>Browing</a:t>
            </a:r>
            <a:r>
              <a:rPr lang="en-US" altLang="zh-CN" sz="2800" dirty="0" smtClean="0"/>
              <a:t> the news</a:t>
            </a:r>
          </a:p>
          <a:p>
            <a:pPr marL="1371600" lvl="2" indent="-457200">
              <a:buFont typeface="Arial" panose="020B0604020202020204" pitchFamily="34" charset="0"/>
              <a:buChar char="•"/>
            </a:pPr>
            <a:r>
              <a:rPr lang="en-US" altLang="zh-CN" sz="2800" dirty="0" smtClean="0"/>
              <a:t>Scrolling the screen</a:t>
            </a:r>
          </a:p>
          <a:p>
            <a:pPr marL="914400" lvl="1" indent="-457200">
              <a:buFont typeface="Arial" panose="020B0604020202020204" pitchFamily="34" charset="0"/>
              <a:buChar char="•"/>
            </a:pPr>
            <a:r>
              <a:rPr lang="en-US" altLang="zh-CN" sz="2800" b="1" dirty="0" smtClean="0"/>
              <a:t>Choose news genre</a:t>
            </a:r>
          </a:p>
          <a:p>
            <a:pPr marL="1371600" lvl="2" indent="-457200">
              <a:buFont typeface="Arial" panose="020B0604020202020204" pitchFamily="34" charset="0"/>
              <a:buChar char="•"/>
            </a:pPr>
            <a:r>
              <a:rPr lang="en-US" altLang="zh-CN" sz="2800" b="1" dirty="0" smtClean="0"/>
              <a:t>Touchable button</a:t>
            </a:r>
          </a:p>
          <a:p>
            <a:pPr marL="914400" lvl="1" indent="-457200">
              <a:buFont typeface="Arial" panose="020B0604020202020204" pitchFamily="34" charset="0"/>
              <a:buChar char="•"/>
            </a:pPr>
            <a:r>
              <a:rPr lang="en-US" altLang="zh-CN" sz="2800" dirty="0" smtClean="0"/>
              <a:t>Adjust volume</a:t>
            </a:r>
          </a:p>
          <a:p>
            <a:pPr marL="1371600" lvl="2" indent="-457200">
              <a:buFont typeface="Arial" panose="020B0604020202020204" pitchFamily="34" charset="0"/>
              <a:buChar char="•"/>
            </a:pPr>
            <a:r>
              <a:rPr lang="en-US" altLang="zh-CN" sz="2800" dirty="0" err="1" smtClean="0"/>
              <a:t>Grabbable</a:t>
            </a:r>
            <a:r>
              <a:rPr lang="en-US" altLang="zh-CN" sz="2800" dirty="0" smtClean="0"/>
              <a:t> slider</a:t>
            </a:r>
            <a:endParaRPr lang="zh-CN" altLang="en-US" sz="2800" dirty="0"/>
          </a:p>
        </p:txBody>
      </p:sp>
    </p:spTree>
    <p:extLst>
      <p:ext uri="{BB962C8B-B14F-4D97-AF65-F5344CB8AC3E}">
        <p14:creationId xmlns:p14="http://schemas.microsoft.com/office/powerpoint/2010/main" val="416897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941049" y="365125"/>
            <a:ext cx="10515600" cy="1325563"/>
          </a:xfrm>
        </p:spPr>
        <p:txBody>
          <a:bodyPr>
            <a:normAutofit/>
          </a:bodyPr>
          <a:lstStyle/>
          <a:p>
            <a:r>
              <a:rPr lang="en-US" altLang="zh-CN" dirty="0" smtClean="0"/>
              <a:t>Remote control</a:t>
            </a:r>
            <a:endParaRPr lang="zh-CN" altLang="en-US" dirty="0"/>
          </a:p>
        </p:txBody>
      </p:sp>
      <p:sp>
        <p:nvSpPr>
          <p:cNvPr id="5" name="文本框 6"/>
          <p:cNvSpPr txBox="1"/>
          <p:nvPr/>
        </p:nvSpPr>
        <p:spPr>
          <a:xfrm>
            <a:off x="579927" y="1690688"/>
            <a:ext cx="11237843" cy="31085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smtClean="0"/>
              <a:t>Interactive UIs</a:t>
            </a:r>
          </a:p>
          <a:p>
            <a:pPr marL="914400" lvl="1" indent="-457200">
              <a:buFont typeface="Arial" panose="020B0604020202020204" pitchFamily="34" charset="0"/>
              <a:buChar char="•"/>
            </a:pPr>
            <a:r>
              <a:rPr lang="en-US" altLang="zh-CN" sz="2800" dirty="0" err="1" smtClean="0"/>
              <a:t>Browing</a:t>
            </a:r>
            <a:r>
              <a:rPr lang="en-US" altLang="zh-CN" sz="2800" dirty="0" smtClean="0"/>
              <a:t> the news</a:t>
            </a:r>
          </a:p>
          <a:p>
            <a:pPr marL="1371600" lvl="2" indent="-457200">
              <a:buFont typeface="Arial" panose="020B0604020202020204" pitchFamily="34" charset="0"/>
              <a:buChar char="•"/>
            </a:pPr>
            <a:r>
              <a:rPr lang="en-US" altLang="zh-CN" sz="2800" dirty="0" smtClean="0"/>
              <a:t>Scrolling the screen</a:t>
            </a:r>
          </a:p>
          <a:p>
            <a:pPr marL="914400" lvl="1" indent="-457200">
              <a:buFont typeface="Arial" panose="020B0604020202020204" pitchFamily="34" charset="0"/>
              <a:buChar char="•"/>
            </a:pPr>
            <a:r>
              <a:rPr lang="en-US" altLang="zh-CN" sz="2800" dirty="0" smtClean="0"/>
              <a:t>Choose news genre</a:t>
            </a:r>
          </a:p>
          <a:p>
            <a:pPr marL="1371600" lvl="2" indent="-457200">
              <a:buFont typeface="Arial" panose="020B0604020202020204" pitchFamily="34" charset="0"/>
              <a:buChar char="•"/>
            </a:pPr>
            <a:r>
              <a:rPr lang="en-US" altLang="zh-CN" sz="2800" dirty="0" smtClean="0"/>
              <a:t>Touchable button</a:t>
            </a:r>
          </a:p>
          <a:p>
            <a:pPr marL="914400" lvl="1" indent="-457200">
              <a:buFont typeface="Arial" panose="020B0604020202020204" pitchFamily="34" charset="0"/>
              <a:buChar char="•"/>
            </a:pPr>
            <a:r>
              <a:rPr lang="en-US" altLang="zh-CN" sz="2800" b="1" dirty="0" smtClean="0"/>
              <a:t>Adjust volume</a:t>
            </a:r>
          </a:p>
          <a:p>
            <a:pPr marL="1371600" lvl="2" indent="-457200">
              <a:buFont typeface="Arial" panose="020B0604020202020204" pitchFamily="34" charset="0"/>
              <a:buChar char="•"/>
            </a:pPr>
            <a:r>
              <a:rPr lang="en-US" altLang="zh-CN" sz="2800" b="1" dirty="0" err="1" smtClean="0"/>
              <a:t>Grabbable</a:t>
            </a:r>
            <a:r>
              <a:rPr lang="en-US" altLang="zh-CN" sz="2800" b="1" dirty="0" smtClean="0"/>
              <a:t> slider</a:t>
            </a:r>
            <a:endParaRPr lang="zh-CN" altLang="en-US" sz="2800" b="1" dirty="0"/>
          </a:p>
        </p:txBody>
      </p:sp>
    </p:spTree>
    <p:extLst>
      <p:ext uri="{BB962C8B-B14F-4D97-AF65-F5344CB8AC3E}">
        <p14:creationId xmlns:p14="http://schemas.microsoft.com/office/powerpoint/2010/main" val="652995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 Do</a:t>
            </a:r>
            <a:endParaRPr lang="zh-CN" altLang="en-US" dirty="0"/>
          </a:p>
        </p:txBody>
      </p:sp>
      <p:sp>
        <p:nvSpPr>
          <p:cNvPr id="3" name="内容占位符 2"/>
          <p:cNvSpPr>
            <a:spLocks noGrp="1"/>
          </p:cNvSpPr>
          <p:nvPr>
            <p:ph idx="1"/>
          </p:nvPr>
        </p:nvSpPr>
        <p:spPr/>
        <p:txBody>
          <a:bodyPr/>
          <a:lstStyle/>
          <a:p>
            <a:r>
              <a:rPr lang="en-US" altLang="zh-CN" dirty="0" smtClean="0"/>
              <a:t>Increase the accuracy of gesture and eliminating uncontrolled vibration</a:t>
            </a:r>
          </a:p>
          <a:p>
            <a:r>
              <a:rPr lang="en-US" altLang="zh-CN" dirty="0" smtClean="0"/>
              <a:t>Add some visual and auditory interaction feedback for the touchable button</a:t>
            </a:r>
            <a:endParaRPr lang="zh-CN" altLang="en-US" dirty="0"/>
          </a:p>
        </p:txBody>
      </p:sp>
    </p:spTree>
    <p:extLst>
      <p:ext uri="{BB962C8B-B14F-4D97-AF65-F5344CB8AC3E}">
        <p14:creationId xmlns:p14="http://schemas.microsoft.com/office/powerpoint/2010/main" val="2235335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199229425,2392115664&amp;fm=26&amp;gp=0.jpg"/>
          <p:cNvPicPr>
            <a:picLocks noChangeAspect="1"/>
          </p:cNvPicPr>
          <p:nvPr/>
        </p:nvPicPr>
        <p:blipFill>
          <a:blip r:embed="rId2"/>
          <a:stretch>
            <a:fillRect/>
          </a:stretch>
        </p:blipFill>
        <p:spPr>
          <a:xfrm>
            <a:off x="0" y="7937"/>
            <a:ext cx="12192000" cy="6849438"/>
          </a:xfrm>
          <a:prstGeom prst="rect">
            <a:avLst/>
          </a:prstGeom>
        </p:spPr>
      </p:pic>
      <p:sp>
        <p:nvSpPr>
          <p:cNvPr id="13314" name="AutoShape 2" descr="https://ss1.bdstatic.com/70cFvXSh_Q1YnxGkpoWK1HF6hhy/it/u=199229425,2392115664&amp;fm=26&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316" name="AutoShape 4" descr="https://ss1.bdstatic.com/70cFvXSh_Q1YnxGkpoWK1HF6hhy/it/u=199229425,2392115664&amp;fm=26&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 name="Title 1"/>
          <p:cNvSpPr txBox="1">
            <a:spLocks/>
          </p:cNvSpPr>
          <p:nvPr/>
        </p:nvSpPr>
        <p:spPr>
          <a:xfrm>
            <a:off x="3048000" y="3543358"/>
            <a:ext cx="9144000" cy="2387600"/>
          </a:xfrm>
          <a:prstGeom prst="rect">
            <a:avLst/>
          </a:prstGeom>
          <a:solidFill>
            <a:schemeClr val="bg1">
              <a:alpha val="7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dirty="0"/>
              <a:t>Scenario: In Car</a:t>
            </a:r>
            <a:endParaRPr lang="en-US" dirty="0"/>
          </a:p>
        </p:txBody>
      </p:sp>
    </p:spTree>
    <p:extLst>
      <p:ext uri="{BB962C8B-B14F-4D97-AF65-F5344CB8AC3E}">
        <p14:creationId xmlns:p14="http://schemas.microsoft.com/office/powerpoint/2010/main" val="201191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5484"/>
            <a:ext cx="10727724" cy="6045381"/>
          </a:xfrm>
        </p:spPr>
        <p:txBody>
          <a:bodyPr>
            <a:normAutofit/>
          </a:bodyPr>
          <a:lstStyle/>
          <a:p>
            <a:r>
              <a:rPr lang="en-US" dirty="0" smtClean="0"/>
              <a:t>Devices</a:t>
            </a:r>
          </a:p>
          <a:p>
            <a:pPr lvl="1"/>
            <a:r>
              <a:rPr lang="en-US" dirty="0" smtClean="0"/>
              <a:t>Car stereo</a:t>
            </a:r>
          </a:p>
          <a:p>
            <a:pPr lvl="1"/>
            <a:r>
              <a:rPr lang="en-US" dirty="0" smtClean="0"/>
              <a:t>Smartphone/onboard touch screen</a:t>
            </a:r>
          </a:p>
          <a:p>
            <a:r>
              <a:rPr lang="en-US" dirty="0" smtClean="0"/>
              <a:t>Functions</a:t>
            </a:r>
            <a:endParaRPr lang="en-US" dirty="0"/>
          </a:p>
          <a:p>
            <a:pPr lvl="1"/>
            <a:r>
              <a:rPr lang="en-US" dirty="0" smtClean="0"/>
              <a:t>Basic functions</a:t>
            </a:r>
            <a:endParaRPr lang="en-US" dirty="0"/>
          </a:p>
          <a:p>
            <a:pPr lvl="1"/>
            <a:r>
              <a:rPr lang="en-US" dirty="0" smtClean="0"/>
              <a:t>News-related functions</a:t>
            </a:r>
          </a:p>
          <a:p>
            <a:pPr lvl="1"/>
            <a:r>
              <a:rPr lang="en-US" dirty="0" smtClean="0">
                <a:solidFill>
                  <a:schemeClr val="bg1">
                    <a:lumMod val="85000"/>
                  </a:schemeClr>
                </a:solidFill>
              </a:rPr>
              <a:t>Volume self-adjustment</a:t>
            </a:r>
          </a:p>
          <a:p>
            <a:pPr lvl="1"/>
            <a:r>
              <a:rPr lang="en-US" dirty="0" smtClean="0">
                <a:solidFill>
                  <a:schemeClr val="bg1">
                    <a:lumMod val="85000"/>
                  </a:schemeClr>
                </a:solidFill>
              </a:rPr>
              <a:t>Auto-interruption</a:t>
            </a:r>
            <a:endParaRPr lang="en-US" dirty="0">
              <a:solidFill>
                <a:schemeClr val="bg1">
                  <a:lumMod val="85000"/>
                </a:schemeClr>
              </a:solidFill>
            </a:endParaRPr>
          </a:p>
          <a:p>
            <a:r>
              <a:rPr lang="en-US" altLang="zh-CN" dirty="0" smtClean="0"/>
              <a:t>Input</a:t>
            </a:r>
          </a:p>
          <a:p>
            <a:pPr lvl="1"/>
            <a:r>
              <a:rPr lang="en-US" altLang="zh-CN" dirty="0" smtClean="0"/>
              <a:t>Voice commands</a:t>
            </a:r>
          </a:p>
          <a:p>
            <a:r>
              <a:rPr lang="en-US" dirty="0" smtClean="0"/>
              <a:t>Output</a:t>
            </a:r>
            <a:endParaRPr lang="en-US" dirty="0"/>
          </a:p>
          <a:p>
            <a:pPr lvl="1"/>
            <a:r>
              <a:rPr lang="en-US" altLang="zh-CN" dirty="0" smtClean="0"/>
              <a:t>Audio news through car stereo</a:t>
            </a:r>
          </a:p>
          <a:p>
            <a:pPr lvl="1"/>
            <a:r>
              <a:rPr lang="en-US" altLang="zh-CN" dirty="0" smtClean="0"/>
              <a:t>Visual contents through </a:t>
            </a:r>
            <a:r>
              <a:rPr lang="en-US" altLang="zh-CN" dirty="0" err="1" smtClean="0"/>
              <a:t>smartphone</a:t>
            </a:r>
            <a:r>
              <a:rPr lang="en-US" altLang="zh-CN" dirty="0" smtClean="0"/>
              <a:t>/onboard touch screen</a:t>
            </a:r>
            <a:endParaRPr lang="en-US" altLang="zh-CN" dirty="0"/>
          </a:p>
          <a:p>
            <a:endParaRPr lang="en-US" dirty="0"/>
          </a:p>
        </p:txBody>
      </p:sp>
      <p:pic>
        <p:nvPicPr>
          <p:cNvPr id="7" name="图片 6" descr="src=http___img.alicdn.com_tfscom_i3_1810399405_T2wQTOXvFXXXXXXXXX_!!1810399405.jpg&amp;refer=http___img.alicdn.jpg"/>
          <p:cNvPicPr/>
          <p:nvPr/>
        </p:nvPicPr>
        <p:blipFill>
          <a:blip r:embed="rId3" cstate="print"/>
          <a:stretch>
            <a:fillRect/>
          </a:stretch>
        </p:blipFill>
        <p:spPr>
          <a:xfrm>
            <a:off x="6312999" y="559954"/>
            <a:ext cx="2326105" cy="2093495"/>
          </a:xfrm>
          <a:prstGeom prst="rect">
            <a:avLst/>
          </a:prstGeom>
        </p:spPr>
      </p:pic>
      <p:pic>
        <p:nvPicPr>
          <p:cNvPr id="8" name="图片 7" descr="u=3359733615,1466678885&amp;fm=26&amp;gp=0.jpg"/>
          <p:cNvPicPr/>
          <p:nvPr/>
        </p:nvPicPr>
        <p:blipFill>
          <a:blip r:embed="rId4" cstate="print"/>
          <a:stretch>
            <a:fillRect/>
          </a:stretch>
        </p:blipFill>
        <p:spPr>
          <a:xfrm>
            <a:off x="7690137" y="2285999"/>
            <a:ext cx="2498649" cy="2598821"/>
          </a:xfrm>
          <a:prstGeom prst="rect">
            <a:avLst/>
          </a:prstGeom>
        </p:spPr>
      </p:pic>
      <p:pic>
        <p:nvPicPr>
          <p:cNvPr id="9" name="图片 8" descr="u=367692179,2663259224&amp;fm=26&amp;gp=0.jpg"/>
          <p:cNvPicPr>
            <a:picLocks noChangeAspect="1"/>
          </p:cNvPicPr>
          <p:nvPr/>
        </p:nvPicPr>
        <p:blipFill>
          <a:blip r:embed="rId5"/>
          <a:stretch>
            <a:fillRect/>
          </a:stretch>
        </p:blipFill>
        <p:spPr>
          <a:xfrm>
            <a:off x="9772834" y="4211053"/>
            <a:ext cx="2419165" cy="2399812"/>
          </a:xfrm>
          <a:prstGeom prst="rect">
            <a:avLst/>
          </a:prstGeom>
        </p:spPr>
      </p:pic>
    </p:spTree>
    <p:extLst>
      <p:ext uri="{BB962C8B-B14F-4D97-AF65-F5344CB8AC3E}">
        <p14:creationId xmlns:p14="http://schemas.microsoft.com/office/powerpoint/2010/main" val="2713011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748621633"/>
              </p:ext>
            </p:extLst>
          </p:nvPr>
        </p:nvGraphicFramePr>
        <p:xfrm>
          <a:off x="0" y="0"/>
          <a:ext cx="12154830" cy="5825938"/>
        </p:xfrm>
        <a:graphic>
          <a:graphicData uri="http://schemas.openxmlformats.org/drawingml/2006/table">
            <a:tbl>
              <a:tblPr firstRow="1" bandRow="1">
                <a:tableStyleId>{ED083AE6-46FA-4A59-8FB0-9F97EB10719F}</a:tableStyleId>
              </a:tblPr>
              <a:tblGrid>
                <a:gridCol w="2445812">
                  <a:extLst>
                    <a:ext uri="{9D8B030D-6E8A-4147-A177-3AD203B41FA5}">
                      <a16:colId xmlns:a16="http://schemas.microsoft.com/office/drawing/2014/main" val="660568723"/>
                    </a:ext>
                  </a:extLst>
                </a:gridCol>
                <a:gridCol w="2279165">
                  <a:extLst>
                    <a:ext uri="{9D8B030D-6E8A-4147-A177-3AD203B41FA5}">
                      <a16:colId xmlns:a16="http://schemas.microsoft.com/office/drawing/2014/main" val="20000"/>
                    </a:ext>
                  </a:extLst>
                </a:gridCol>
                <a:gridCol w="7429853">
                  <a:extLst>
                    <a:ext uri="{9D8B030D-6E8A-4147-A177-3AD203B41FA5}">
                      <a16:colId xmlns:a16="http://schemas.microsoft.com/office/drawing/2014/main" val="20001"/>
                    </a:ext>
                  </a:extLst>
                </a:gridCol>
              </a:tblGrid>
              <a:tr h="541834">
                <a:tc>
                  <a:txBody>
                    <a:bodyPr/>
                    <a:lstStyle/>
                    <a:p>
                      <a:endParaRPr lang="zh-CN" altLang="en-US" sz="2400" dirty="0"/>
                    </a:p>
                  </a:txBody>
                  <a:tcPr/>
                </a:tc>
                <a:tc>
                  <a:txBody>
                    <a:bodyPr/>
                    <a:lstStyle/>
                    <a:p>
                      <a:r>
                        <a:rPr lang="en-US" altLang="zh-CN" sz="2400" dirty="0" smtClean="0"/>
                        <a:t>Functions</a:t>
                      </a:r>
                      <a:endParaRPr lang="zh-CN" altLang="en-US" sz="2400" dirty="0"/>
                    </a:p>
                  </a:txBody>
                  <a:tcPr/>
                </a:tc>
                <a:tc>
                  <a:txBody>
                    <a:bodyPr/>
                    <a:lstStyle/>
                    <a:p>
                      <a:r>
                        <a:rPr lang="en-US" altLang="zh-CN" sz="2400" dirty="0" smtClean="0"/>
                        <a:t>Interaction</a:t>
                      </a:r>
                      <a:endParaRPr lang="zh-CN" altLang="en-US" sz="2400" dirty="0"/>
                    </a:p>
                  </a:txBody>
                  <a:tcPr/>
                </a:tc>
                <a:extLst>
                  <a:ext uri="{0D108BD9-81ED-4DB2-BD59-A6C34878D82A}">
                    <a16:rowId xmlns:a16="http://schemas.microsoft.com/office/drawing/2014/main" val="10000"/>
                  </a:ext>
                </a:extLst>
              </a:tr>
              <a:tr h="455230">
                <a:tc rowSpan="3">
                  <a:txBody>
                    <a:bodyPr/>
                    <a:lstStyle/>
                    <a:p>
                      <a:pPr algn="ctr"/>
                      <a:endParaRPr lang="en-US" altLang="zh-CN" sz="2400" dirty="0" smtClean="0"/>
                    </a:p>
                    <a:p>
                      <a:pPr algn="ctr"/>
                      <a:endParaRPr lang="en-US" altLang="zh-CN" sz="2400" dirty="0" smtClean="0"/>
                    </a:p>
                    <a:p>
                      <a:pPr algn="ctr"/>
                      <a:r>
                        <a:rPr lang="en-US" altLang="zh-CN" sz="2400" dirty="0" smtClean="0"/>
                        <a:t>Basic Functions</a:t>
                      </a:r>
                      <a:endParaRPr lang="zh-CN" altLang="en-US" sz="2400" dirty="0"/>
                    </a:p>
                  </a:txBody>
                  <a:tcPr/>
                </a:tc>
                <a:tc>
                  <a:txBody>
                    <a:bodyPr/>
                    <a:lstStyle/>
                    <a:p>
                      <a:r>
                        <a:rPr lang="en-US" altLang="zh-CN" sz="2400" dirty="0" smtClean="0"/>
                        <a:t>Play</a:t>
                      </a:r>
                      <a:r>
                        <a:rPr lang="en-US" altLang="zh-CN" sz="2400" kern="1200" dirty="0" smtClean="0"/>
                        <a:t>/Pau</a:t>
                      </a:r>
                      <a:r>
                        <a:rPr lang="en-US" altLang="zh-CN" sz="2400" baseline="0" dirty="0" smtClean="0"/>
                        <a:t>se</a:t>
                      </a:r>
                      <a:endParaRPr lang="zh-CN" altLang="en-US" sz="2400" dirty="0"/>
                    </a:p>
                  </a:txBody>
                  <a:tcPr/>
                </a:tc>
                <a:tc>
                  <a:txBody>
                    <a:bodyPr/>
                    <a:lstStyle/>
                    <a:p>
                      <a:r>
                        <a:rPr lang="en-US" altLang="zh-CN" sz="2400" dirty="0" smtClean="0"/>
                        <a:t>Say</a:t>
                      </a:r>
                      <a:r>
                        <a:rPr lang="en-US" altLang="zh-CN" sz="2400" baseline="0" dirty="0" smtClean="0"/>
                        <a:t> “Play”/”Pause”</a:t>
                      </a:r>
                      <a:endParaRPr lang="zh-CN" altLang="en-US" sz="2400" dirty="0"/>
                    </a:p>
                  </a:txBody>
                  <a:tcPr/>
                </a:tc>
                <a:extLst>
                  <a:ext uri="{0D108BD9-81ED-4DB2-BD59-A6C34878D82A}">
                    <a16:rowId xmlns:a16="http://schemas.microsoft.com/office/drawing/2014/main" val="10003"/>
                  </a:ext>
                </a:extLst>
              </a:tr>
              <a:tr h="819414">
                <a:tc vMerge="1">
                  <a:txBody>
                    <a:bodyPr/>
                    <a:lstStyle/>
                    <a:p>
                      <a:endParaRPr lang="zh-CN" altLang="en-US" sz="2400" dirty="0"/>
                    </a:p>
                  </a:txBody>
                  <a:tcPr/>
                </a:tc>
                <a:tc>
                  <a:txBody>
                    <a:bodyPr/>
                    <a:lstStyle/>
                    <a:p>
                      <a:r>
                        <a:rPr lang="en-US" altLang="zh-CN" sz="2400" dirty="0" smtClean="0"/>
                        <a:t>Turn to the next</a:t>
                      </a:r>
                      <a:r>
                        <a:rPr lang="en-US" altLang="zh-CN" sz="2400" baseline="0" dirty="0" smtClean="0"/>
                        <a:t> news</a:t>
                      </a:r>
                      <a:endParaRPr lang="zh-CN" altLang="en-US" sz="2400" dirty="0"/>
                    </a:p>
                  </a:txBody>
                  <a:tcPr/>
                </a:tc>
                <a:tc>
                  <a:txBody>
                    <a:bodyPr/>
                    <a:lstStyle/>
                    <a:p>
                      <a:r>
                        <a:rPr lang="en-US" altLang="zh-CN" sz="2400" dirty="0" smtClean="0"/>
                        <a:t>Sa</a:t>
                      </a:r>
                      <a:r>
                        <a:rPr lang="en-US" altLang="zh-CN" sz="2400" baseline="0" dirty="0" smtClean="0"/>
                        <a:t>y “Next”</a:t>
                      </a:r>
                      <a:endParaRPr lang="zh-CN" altLang="en-US" sz="2400" dirty="0"/>
                    </a:p>
                  </a:txBody>
                  <a:tcPr/>
                </a:tc>
                <a:extLst>
                  <a:ext uri="{0D108BD9-81ED-4DB2-BD59-A6C34878D82A}">
                    <a16:rowId xmlns:a16="http://schemas.microsoft.com/office/drawing/2014/main" val="10006"/>
                  </a:ext>
                </a:extLst>
              </a:tr>
              <a:tr h="81941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kern="1200" noProof="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kern="1200" noProof="0" dirty="0" smtClean="0"/>
                        <a:t>Volume adjustment</a:t>
                      </a:r>
                      <a:endParaRPr lang="zh-CN" altLang="en-US" sz="2400" kern="1200" noProof="0" dirty="0">
                        <a:solidFill>
                          <a:schemeClr val="dk1"/>
                        </a:solidFill>
                        <a:latin typeface="+mn-lt"/>
                        <a:ea typeface="+mn-ea"/>
                        <a:cs typeface="+mn-cs"/>
                      </a:endParaRPr>
                    </a:p>
                  </a:txBody>
                  <a:tcPr/>
                </a:tc>
                <a:tc>
                  <a:txBody>
                    <a:bodyPr/>
                    <a:lstStyle/>
                    <a:p>
                      <a:r>
                        <a:rPr lang="en-US" altLang="zh-CN" sz="2400" kern="1200" dirty="0" smtClean="0"/>
                        <a:t>Say “Turn up”/”</a:t>
                      </a:r>
                      <a:r>
                        <a:rPr lang="en-US" altLang="zh-CN" sz="2400" kern="1200" smtClean="0"/>
                        <a:t>Turn down</a:t>
                      </a:r>
                      <a:r>
                        <a:rPr lang="en-US" altLang="zh-CN" sz="2400" kern="1200" dirty="0" smtClean="0"/>
                        <a:t>” – volume increases or decreases by 10</a:t>
                      </a:r>
                      <a:r>
                        <a:rPr lang="zh-CN" altLang="en-US" sz="2400" kern="1200" dirty="0" smtClean="0"/>
                        <a:t>％</a:t>
                      </a:r>
                      <a:endParaRPr lang="zh-CN" altLang="en-US" sz="2400" kern="1200" dirty="0">
                        <a:solidFill>
                          <a:schemeClr val="dk1"/>
                        </a:solidFill>
                        <a:latin typeface="+mn-lt"/>
                        <a:ea typeface="+mn-ea"/>
                        <a:cs typeface="+mn-cs"/>
                      </a:endParaRPr>
                    </a:p>
                  </a:txBody>
                  <a:tcPr/>
                </a:tc>
                <a:extLst>
                  <a:ext uri="{0D108BD9-81ED-4DB2-BD59-A6C34878D82A}">
                    <a16:rowId xmlns:a16="http://schemas.microsoft.com/office/drawing/2014/main" val="552324630"/>
                  </a:ext>
                </a:extLst>
              </a:tr>
              <a:tr h="819414">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400" kern="1200" noProof="0" dirty="0" smtClean="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400" kern="1200" noProof="0" dirty="0" smtClean="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400" kern="1200" noProof="0" dirty="0" smtClean="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400" kern="1200" noProof="0"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noProof="0" dirty="0" smtClean="0"/>
                        <a:t>News-related</a:t>
                      </a:r>
                      <a:r>
                        <a:rPr lang="en-US" altLang="zh-CN" sz="2400" kern="1200" baseline="0" noProof="0" dirty="0" smtClean="0"/>
                        <a:t> Functions</a:t>
                      </a:r>
                      <a:endParaRPr lang="zh-CN" altLang="en-US" sz="2400" kern="1200" noProof="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kern="1200" noProof="0" dirty="0" smtClean="0"/>
                        <a:t>Like/Save</a:t>
                      </a:r>
                      <a:r>
                        <a:rPr lang="en-US" altLang="zh-CN" sz="2400" kern="1200" baseline="0" noProof="0" dirty="0" smtClean="0"/>
                        <a:t> to Collection</a:t>
                      </a:r>
                      <a:endParaRPr lang="zh-CN" altLang="en-US" sz="2400" kern="1200" noProof="0" dirty="0">
                        <a:solidFill>
                          <a:schemeClr val="dk1"/>
                        </a:solidFill>
                        <a:latin typeface="+mn-lt"/>
                        <a:ea typeface="+mn-ea"/>
                        <a:cs typeface="+mn-cs"/>
                      </a:endParaRPr>
                    </a:p>
                  </a:txBody>
                  <a:tcPr/>
                </a:tc>
                <a:tc>
                  <a:txBody>
                    <a:bodyPr/>
                    <a:lstStyle/>
                    <a:p>
                      <a:r>
                        <a:rPr lang="en-US" altLang="zh-CN" sz="2400" kern="1200" dirty="0" smtClean="0"/>
                        <a:t>Say “Like” – after a warning</a:t>
                      </a:r>
                      <a:r>
                        <a:rPr lang="en-US" altLang="zh-CN" sz="2400" kern="1200" baseline="0" dirty="0" smtClean="0"/>
                        <a:t> tone, the current news will be added to collection</a:t>
                      </a:r>
                      <a:endParaRPr lang="zh-CN" altLang="en-US" sz="2400" kern="1200" dirty="0">
                        <a:solidFill>
                          <a:schemeClr val="dk1"/>
                        </a:solidFill>
                        <a:latin typeface="+mn-lt"/>
                        <a:ea typeface="+mn-ea"/>
                        <a:cs typeface="+mn-cs"/>
                      </a:endParaRPr>
                    </a:p>
                  </a:txBody>
                  <a:tcPr/>
                </a:tc>
                <a:extLst>
                  <a:ext uri="{0D108BD9-81ED-4DB2-BD59-A6C34878D82A}">
                    <a16:rowId xmlns:a16="http://schemas.microsoft.com/office/drawing/2014/main" val="2253212899"/>
                  </a:ext>
                </a:extLst>
              </a:tr>
              <a:tr h="81941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kern="1200" noProof="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Change news genres</a:t>
                      </a:r>
                      <a:endParaRPr lang="zh-CN" altLang="en-US" sz="2400" dirty="0" smtClean="0"/>
                    </a:p>
                  </a:txBody>
                  <a:tcPr/>
                </a:tc>
                <a:tc>
                  <a:txBody>
                    <a:bodyPr/>
                    <a:lstStyle/>
                    <a:p>
                      <a:r>
                        <a:rPr lang="en-US" altLang="zh-CN" sz="2400" kern="1200" dirty="0" smtClean="0"/>
                        <a:t>Say “Change to” + &lt;a</a:t>
                      </a:r>
                      <a:r>
                        <a:rPr lang="en-US" altLang="zh-CN" sz="2400" kern="1200" baseline="0" dirty="0" smtClean="0"/>
                        <a:t> specific news genre/collection&gt;</a:t>
                      </a:r>
                    </a:p>
                    <a:p>
                      <a:r>
                        <a:rPr lang="en-US" altLang="zh-CN" sz="2400" kern="1200" baseline="0" dirty="0" err="1" smtClean="0"/>
                        <a:t>Eg</a:t>
                      </a:r>
                      <a:r>
                        <a:rPr lang="en-US" altLang="zh-CN" sz="2400" kern="1200" baseline="0" dirty="0" smtClean="0"/>
                        <a:t>. “Change to technology”/</a:t>
                      </a:r>
                      <a:r>
                        <a:rPr lang="zh-CN" altLang="en-US" sz="2400" kern="1200" baseline="0" dirty="0" smtClean="0"/>
                        <a:t>“</a:t>
                      </a:r>
                      <a:r>
                        <a:rPr lang="en-US" altLang="zh-CN" sz="2400" kern="1200" baseline="0" dirty="0" smtClean="0"/>
                        <a:t>Change to collection</a:t>
                      </a:r>
                      <a:r>
                        <a:rPr lang="zh-CN" altLang="en-US" sz="2400" kern="1200" baseline="0" dirty="0" smtClean="0"/>
                        <a:t>”</a:t>
                      </a:r>
                      <a:endParaRPr lang="zh-CN" altLang="en-US" sz="2400" kern="1200" dirty="0">
                        <a:solidFill>
                          <a:schemeClr val="dk1"/>
                        </a:solidFill>
                        <a:latin typeface="+mn-lt"/>
                        <a:ea typeface="+mn-ea"/>
                        <a:cs typeface="+mn-cs"/>
                      </a:endParaRPr>
                    </a:p>
                  </a:txBody>
                  <a:tcPr/>
                </a:tc>
                <a:extLst>
                  <a:ext uri="{0D108BD9-81ED-4DB2-BD59-A6C34878D82A}">
                    <a16:rowId xmlns:a16="http://schemas.microsoft.com/office/drawing/2014/main" val="2972888280"/>
                  </a:ext>
                </a:extLst>
              </a:tr>
              <a:tr h="153506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kern="1200" noProof="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kern="1200" noProof="0" dirty="0" smtClean="0"/>
                        <a:t>News</a:t>
                      </a:r>
                      <a:r>
                        <a:rPr lang="en-US" altLang="zh-CN" sz="2400" kern="1200" baseline="0" noProof="0" dirty="0" smtClean="0"/>
                        <a:t> searching</a:t>
                      </a:r>
                      <a:endParaRPr lang="zh-CN" altLang="en-US" sz="2400" kern="1200" noProof="0" dirty="0">
                        <a:solidFill>
                          <a:schemeClr val="dk1"/>
                        </a:solidFill>
                        <a:latin typeface="+mn-lt"/>
                        <a:ea typeface="+mn-ea"/>
                        <a:cs typeface="+mn-cs"/>
                      </a:endParaRPr>
                    </a:p>
                  </a:txBody>
                  <a:tcPr/>
                </a:tc>
                <a:tc>
                  <a:txBody>
                    <a:bodyPr/>
                    <a:lstStyle/>
                    <a:p>
                      <a:r>
                        <a:rPr lang="en-US" altLang="zh-CN" sz="2400" kern="1200" dirty="0" smtClean="0"/>
                        <a:t>-User: "Search“</a:t>
                      </a:r>
                    </a:p>
                    <a:p>
                      <a:r>
                        <a:rPr lang="en-US" altLang="zh-CN" sz="2400" kern="1200" dirty="0" smtClean="0"/>
                        <a:t>-System:</a:t>
                      </a:r>
                      <a:r>
                        <a:rPr lang="en-US" altLang="zh-CN" sz="2400" kern="1200" baseline="0" dirty="0" smtClean="0"/>
                        <a:t> </a:t>
                      </a:r>
                      <a:r>
                        <a:rPr lang="en-US" altLang="zh-CN" sz="2400" kern="1200" dirty="0" smtClean="0"/>
                        <a:t>“Please</a:t>
                      </a:r>
                      <a:r>
                        <a:rPr lang="en-US" altLang="zh-CN" sz="2400" kern="1200" baseline="0" dirty="0" smtClean="0"/>
                        <a:t> say the keyword you want to search.</a:t>
                      </a:r>
                      <a:r>
                        <a:rPr lang="en-US" altLang="zh-CN" sz="2400" kern="1200" dirty="0" smtClean="0"/>
                        <a:t>“</a:t>
                      </a:r>
                    </a:p>
                    <a:p>
                      <a:r>
                        <a:rPr lang="en-US" altLang="zh-CN" sz="2400" kern="1200" dirty="0" smtClean="0"/>
                        <a:t>-User: "KEYWORD"</a:t>
                      </a:r>
                      <a:endParaRPr lang="zh-CN" altLang="en-US" sz="2400" dirty="0" smtClean="0"/>
                    </a:p>
                  </a:txBody>
                  <a:tcPr/>
                </a:tc>
                <a:extLst>
                  <a:ext uri="{0D108BD9-81ED-4DB2-BD59-A6C34878D82A}">
                    <a16:rowId xmlns:a16="http://schemas.microsoft.com/office/drawing/2014/main" val="602160698"/>
                  </a:ext>
                </a:extLst>
              </a:tr>
            </a:tbl>
          </a:graphicData>
        </a:graphic>
      </p:graphicFrame>
      <p:sp>
        <p:nvSpPr>
          <p:cNvPr id="5" name="文本框 4"/>
          <p:cNvSpPr txBox="1"/>
          <p:nvPr/>
        </p:nvSpPr>
        <p:spPr>
          <a:xfrm>
            <a:off x="301083" y="6110868"/>
            <a:ext cx="8028878"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S</a:t>
            </a:r>
            <a:r>
              <a:rPr lang="en-US" altLang="zh-CN" sz="2400" dirty="0" smtClean="0"/>
              <a:t>peech recognition is realized by Azure speech services.</a:t>
            </a:r>
            <a:endParaRPr lang="zh-CN" altLang="en-US" sz="2400" dirty="0"/>
          </a:p>
        </p:txBody>
      </p:sp>
    </p:spTree>
    <p:extLst>
      <p:ext uri="{BB962C8B-B14F-4D97-AF65-F5344CB8AC3E}">
        <p14:creationId xmlns:p14="http://schemas.microsoft.com/office/powerpoint/2010/main" val="2293485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7827"/>
            <a:ext cx="10515600" cy="1325563"/>
          </a:xfrm>
        </p:spPr>
        <p:txBody>
          <a:bodyPr/>
          <a:lstStyle/>
          <a:p>
            <a:r>
              <a:rPr lang="en-US" altLang="zh-CN" dirty="0" smtClean="0"/>
              <a:t>Demo</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750835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6" name="Google Shape;526;p15" descr="u=2994727443,2976970611&amp;fm=26&amp;gp=0.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5" name="Title 1"/>
          <p:cNvSpPr txBox="1">
            <a:spLocks/>
          </p:cNvSpPr>
          <p:nvPr/>
        </p:nvSpPr>
        <p:spPr>
          <a:xfrm>
            <a:off x="3048000" y="3543358"/>
            <a:ext cx="9144000" cy="2387600"/>
          </a:xfrm>
          <a:prstGeom prst="rect">
            <a:avLst/>
          </a:prstGeom>
          <a:solidFill>
            <a:schemeClr val="bg1">
              <a:alpha val="7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dirty="0"/>
              <a:t>Scenario: </a:t>
            </a:r>
            <a:r>
              <a:rPr lang="en-US" altLang="zh-CN" dirty="0" smtClean="0"/>
              <a:t>Home</a:t>
            </a:r>
            <a:endParaRPr lang="en-US" dirty="0"/>
          </a:p>
        </p:txBody>
      </p:sp>
    </p:spTree>
    <p:extLst>
      <p:ext uri="{BB962C8B-B14F-4D97-AF65-F5344CB8AC3E}">
        <p14:creationId xmlns:p14="http://schemas.microsoft.com/office/powerpoint/2010/main" val="1466422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3446"/>
            <a:ext cx="10515600" cy="6124074"/>
          </a:xfrm>
        </p:spPr>
        <p:txBody>
          <a:bodyPr>
            <a:normAutofit lnSpcReduction="10000"/>
          </a:bodyPr>
          <a:lstStyle/>
          <a:p>
            <a:r>
              <a:rPr lang="en-US" altLang="zh-CN" dirty="0" smtClean="0"/>
              <a:t>Devices</a:t>
            </a:r>
          </a:p>
          <a:p>
            <a:pPr lvl="1"/>
            <a:r>
              <a:rPr lang="en-US" altLang="zh-CN" dirty="0"/>
              <a:t>Smartphone/Smartwatch</a:t>
            </a:r>
          </a:p>
          <a:p>
            <a:pPr lvl="1"/>
            <a:r>
              <a:rPr lang="en-US" altLang="zh-CN" dirty="0"/>
              <a:t>P</a:t>
            </a:r>
            <a:r>
              <a:rPr lang="en-US" altLang="zh-CN" dirty="0" smtClean="0"/>
              <a:t>ad/PC/Smart TV</a:t>
            </a:r>
          </a:p>
          <a:p>
            <a:pPr lvl="1"/>
            <a:r>
              <a:rPr lang="en-US" altLang="zh-CN" dirty="0" smtClean="0"/>
              <a:t>Bluetooth Speaker/earphones</a:t>
            </a:r>
          </a:p>
          <a:p>
            <a:r>
              <a:rPr lang="en-US" altLang="zh-CN" dirty="0" smtClean="0"/>
              <a:t>Functions</a:t>
            </a:r>
          </a:p>
          <a:p>
            <a:pPr lvl="1"/>
            <a:r>
              <a:rPr lang="en-US" altLang="zh-CN" dirty="0" smtClean="0"/>
              <a:t>Basic functions</a:t>
            </a:r>
          </a:p>
          <a:p>
            <a:pPr lvl="1"/>
            <a:r>
              <a:rPr lang="en-US" altLang="zh-CN" dirty="0" smtClean="0"/>
              <a:t>News-related functions</a:t>
            </a:r>
          </a:p>
          <a:p>
            <a:pPr lvl="1"/>
            <a:r>
              <a:rPr lang="en-US" altLang="zh-CN" dirty="0"/>
              <a:t>Location-based Follow-up </a:t>
            </a:r>
            <a:r>
              <a:rPr lang="en-US" altLang="zh-CN" dirty="0" smtClean="0"/>
              <a:t>News-playing</a:t>
            </a:r>
          </a:p>
          <a:p>
            <a:pPr lvl="1"/>
            <a:r>
              <a:rPr lang="en-US" altLang="zh-CN" dirty="0" smtClean="0"/>
              <a:t>Remote control</a:t>
            </a:r>
          </a:p>
          <a:p>
            <a:r>
              <a:rPr lang="en-US" altLang="zh-CN" dirty="0" smtClean="0"/>
              <a:t>Input</a:t>
            </a:r>
          </a:p>
          <a:p>
            <a:pPr lvl="1"/>
            <a:r>
              <a:rPr lang="en-US" altLang="zh-CN" dirty="0" smtClean="0"/>
              <a:t>Voice commands (the same as car scenario)</a:t>
            </a:r>
          </a:p>
          <a:p>
            <a:pPr lvl="1"/>
            <a:r>
              <a:rPr lang="en-US" altLang="zh-CN" dirty="0" smtClean="0"/>
              <a:t>Through GUI on smartphone or smartwatch</a:t>
            </a:r>
          </a:p>
          <a:p>
            <a:r>
              <a:rPr lang="en-US" altLang="zh-CN" dirty="0" smtClean="0"/>
              <a:t>Output</a:t>
            </a:r>
          </a:p>
          <a:p>
            <a:pPr lvl="1"/>
            <a:r>
              <a:rPr lang="en-US" altLang="zh-CN" dirty="0" smtClean="0"/>
              <a:t>News with texts and pictures through </a:t>
            </a:r>
            <a:r>
              <a:rPr lang="en-US" altLang="zh-CN" dirty="0" err="1" smtClean="0"/>
              <a:t>smartphone</a:t>
            </a:r>
            <a:r>
              <a:rPr lang="en-US" altLang="zh-CN" dirty="0" smtClean="0"/>
              <a:t>/pad/PC</a:t>
            </a:r>
          </a:p>
          <a:p>
            <a:pPr lvl="1"/>
            <a:r>
              <a:rPr lang="en-US" altLang="zh-CN" dirty="0" smtClean="0"/>
              <a:t>Video news through </a:t>
            </a:r>
            <a:r>
              <a:rPr lang="en-US" altLang="zh-CN" dirty="0" err="1" smtClean="0"/>
              <a:t>smartphone</a:t>
            </a:r>
            <a:r>
              <a:rPr lang="en-US" altLang="zh-CN" dirty="0" smtClean="0"/>
              <a:t>/pad/PC and smart TV</a:t>
            </a:r>
          </a:p>
          <a:p>
            <a:pPr lvl="1"/>
            <a:r>
              <a:rPr lang="en-US" altLang="zh-CN" dirty="0" smtClean="0"/>
              <a:t>Audio news mainly through Bluetooth Speaker/earphones</a:t>
            </a:r>
          </a:p>
        </p:txBody>
      </p:sp>
      <p:pic>
        <p:nvPicPr>
          <p:cNvPr id="9" name="图片 8" descr="src=http___i1.ce.cn_ce_yd_gd_201301_24_W020130124539867353740.jpg&amp;refer=http___i1.ce.jpg"/>
          <p:cNvPicPr/>
          <p:nvPr/>
        </p:nvPicPr>
        <p:blipFill>
          <a:blip r:embed="rId3" cstate="print"/>
          <a:srcRect l="29383" t="25604" r="29725" b="4314"/>
          <a:stretch>
            <a:fillRect/>
          </a:stretch>
        </p:blipFill>
        <p:spPr>
          <a:xfrm>
            <a:off x="7639519" y="115218"/>
            <a:ext cx="1768511" cy="2269768"/>
          </a:xfrm>
          <a:prstGeom prst="rect">
            <a:avLst/>
          </a:prstGeom>
        </p:spPr>
      </p:pic>
      <p:pic>
        <p:nvPicPr>
          <p:cNvPr id="8" name="图片 7" descr="u=3432810791,439806732&amp;fm=26&amp;gp=0.jpg"/>
          <p:cNvPicPr/>
          <p:nvPr/>
        </p:nvPicPr>
        <p:blipFill>
          <a:blip r:embed="rId4" cstate="print"/>
          <a:srcRect l="11325" r="12232"/>
          <a:stretch>
            <a:fillRect/>
          </a:stretch>
        </p:blipFill>
        <p:spPr>
          <a:xfrm>
            <a:off x="9252976" y="4741922"/>
            <a:ext cx="2622192" cy="2054230"/>
          </a:xfrm>
          <a:prstGeom prst="rect">
            <a:avLst/>
          </a:prstGeom>
        </p:spPr>
      </p:pic>
      <p:pic>
        <p:nvPicPr>
          <p:cNvPr id="10" name="图片 9" descr="u=1177860351,2901466224&amp;fm=26&amp;gp=0.jpg"/>
          <p:cNvPicPr>
            <a:picLocks noChangeAspect="1"/>
          </p:cNvPicPr>
          <p:nvPr/>
        </p:nvPicPr>
        <p:blipFill>
          <a:blip r:embed="rId5"/>
          <a:stretch>
            <a:fillRect/>
          </a:stretch>
        </p:blipFill>
        <p:spPr>
          <a:xfrm>
            <a:off x="9408030" y="115217"/>
            <a:ext cx="2467138" cy="2269768"/>
          </a:xfrm>
          <a:prstGeom prst="rect">
            <a:avLst/>
          </a:prstGeom>
        </p:spPr>
      </p:pic>
      <p:pic>
        <p:nvPicPr>
          <p:cNvPr id="7" name="图片 6" descr="src=http___baike.17house.com_uploads_201509_14434074758JR2T9g0.jpg&amp;refer=http___baike.17house.jpg"/>
          <p:cNvPicPr/>
          <p:nvPr/>
        </p:nvPicPr>
        <p:blipFill>
          <a:blip r:embed="rId6" cstate="print"/>
          <a:srcRect l="12343"/>
          <a:stretch>
            <a:fillRect/>
          </a:stretch>
        </p:blipFill>
        <p:spPr>
          <a:xfrm>
            <a:off x="9252976" y="2503618"/>
            <a:ext cx="2622192" cy="2027633"/>
          </a:xfrm>
          <a:prstGeom prst="rect">
            <a:avLst/>
          </a:prstGeom>
        </p:spPr>
      </p:pic>
    </p:spTree>
    <p:extLst>
      <p:ext uri="{BB962C8B-B14F-4D97-AF65-F5344CB8AC3E}">
        <p14:creationId xmlns:p14="http://schemas.microsoft.com/office/powerpoint/2010/main" val="2102592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Location-based Follow-up </a:t>
            </a:r>
            <a:r>
              <a:rPr lang="en-US" altLang="zh-CN" dirty="0"/>
              <a:t>N</a:t>
            </a:r>
            <a:r>
              <a:rPr lang="en-US" altLang="zh-CN" dirty="0" smtClean="0"/>
              <a:t>ews-playing</a:t>
            </a:r>
            <a:endParaRPr lang="zh-CN" altLang="en-US" dirty="0"/>
          </a:p>
        </p:txBody>
      </p:sp>
      <p:pic>
        <p:nvPicPr>
          <p:cNvPr id="8" name="内容占位符 7"/>
          <p:cNvPicPr>
            <a:picLocks noGrp="1" noChangeAspect="1"/>
          </p:cNvPicPr>
          <p:nvPr>
            <p:ph idx="1"/>
          </p:nvPr>
        </p:nvPicPr>
        <p:blipFill>
          <a:blip r:embed="rId3"/>
          <a:stretch>
            <a:fillRect/>
          </a:stretch>
        </p:blipFill>
        <p:spPr>
          <a:xfrm>
            <a:off x="981903" y="1612383"/>
            <a:ext cx="3413407" cy="2939740"/>
          </a:xfrm>
          <a:prstGeom prst="rect">
            <a:avLst/>
          </a:prstGeom>
        </p:spPr>
      </p:pic>
      <p:pic>
        <p:nvPicPr>
          <p:cNvPr id="10" name="图片 9"/>
          <p:cNvPicPr>
            <a:picLocks noChangeAspect="1"/>
          </p:cNvPicPr>
          <p:nvPr/>
        </p:nvPicPr>
        <p:blipFill>
          <a:blip r:embed="rId4"/>
          <a:stretch>
            <a:fillRect/>
          </a:stretch>
        </p:blipFill>
        <p:spPr>
          <a:xfrm>
            <a:off x="3797649" y="3593929"/>
            <a:ext cx="4367006" cy="3025757"/>
          </a:xfrm>
          <a:prstGeom prst="rect">
            <a:avLst/>
          </a:prstGeom>
        </p:spPr>
      </p:pic>
      <p:pic>
        <p:nvPicPr>
          <p:cNvPr id="9" name="图片 8"/>
          <p:cNvPicPr>
            <a:picLocks noChangeAspect="1"/>
          </p:cNvPicPr>
          <p:nvPr/>
        </p:nvPicPr>
        <p:blipFill>
          <a:blip r:embed="rId5"/>
          <a:stretch>
            <a:fillRect/>
          </a:stretch>
        </p:blipFill>
        <p:spPr>
          <a:xfrm>
            <a:off x="7710696" y="1556960"/>
            <a:ext cx="3786807" cy="3366051"/>
          </a:xfrm>
          <a:prstGeom prst="rect">
            <a:avLst/>
          </a:prstGeom>
        </p:spPr>
      </p:pic>
      <p:sp>
        <p:nvSpPr>
          <p:cNvPr id="2" name="文本框 1"/>
          <p:cNvSpPr txBox="1"/>
          <p:nvPr/>
        </p:nvSpPr>
        <p:spPr>
          <a:xfrm>
            <a:off x="2260662" y="3239986"/>
            <a:ext cx="947854" cy="707886"/>
          </a:xfrm>
          <a:prstGeom prst="rect">
            <a:avLst/>
          </a:prstGeom>
          <a:noFill/>
        </p:spPr>
        <p:txBody>
          <a:bodyPr wrap="square" rtlCol="0">
            <a:spAutoFit/>
          </a:bodyPr>
          <a:lstStyle/>
          <a:p>
            <a:r>
              <a:rPr lang="en-US" altLang="zh-CN" sz="4000" b="1" dirty="0" smtClean="0">
                <a:solidFill>
                  <a:schemeClr val="bg1"/>
                </a:solidFill>
              </a:rPr>
              <a:t>0</a:t>
            </a:r>
            <a:endParaRPr lang="zh-CN" altLang="en-US" sz="4000" b="1" dirty="0">
              <a:solidFill>
                <a:schemeClr val="bg1"/>
              </a:solidFill>
            </a:endParaRPr>
          </a:p>
        </p:txBody>
      </p:sp>
      <p:sp>
        <p:nvSpPr>
          <p:cNvPr id="7" name="文本框 6"/>
          <p:cNvSpPr txBox="1"/>
          <p:nvPr/>
        </p:nvSpPr>
        <p:spPr>
          <a:xfrm>
            <a:off x="5033298" y="5106807"/>
            <a:ext cx="947854" cy="707886"/>
          </a:xfrm>
          <a:prstGeom prst="rect">
            <a:avLst/>
          </a:prstGeom>
          <a:noFill/>
        </p:spPr>
        <p:txBody>
          <a:bodyPr wrap="square" rtlCol="0">
            <a:spAutoFit/>
          </a:bodyPr>
          <a:lstStyle/>
          <a:p>
            <a:r>
              <a:rPr lang="en-US" altLang="zh-CN" sz="4000" b="1" dirty="0" smtClean="0">
                <a:solidFill>
                  <a:schemeClr val="bg1"/>
                </a:solidFill>
              </a:rPr>
              <a:t>1</a:t>
            </a:r>
            <a:endParaRPr lang="zh-CN" altLang="en-US" sz="4000" b="1" dirty="0">
              <a:solidFill>
                <a:schemeClr val="bg1"/>
              </a:solidFill>
            </a:endParaRPr>
          </a:p>
        </p:txBody>
      </p:sp>
      <p:sp>
        <p:nvSpPr>
          <p:cNvPr id="11" name="文本框 10"/>
          <p:cNvSpPr txBox="1"/>
          <p:nvPr/>
        </p:nvSpPr>
        <p:spPr>
          <a:xfrm>
            <a:off x="9337287" y="2598963"/>
            <a:ext cx="947854" cy="707886"/>
          </a:xfrm>
          <a:prstGeom prst="rect">
            <a:avLst/>
          </a:prstGeom>
          <a:noFill/>
        </p:spPr>
        <p:txBody>
          <a:bodyPr wrap="square" rtlCol="0">
            <a:spAutoFit/>
          </a:bodyPr>
          <a:lstStyle/>
          <a:p>
            <a:r>
              <a:rPr lang="en-US" altLang="zh-CN" sz="4000" b="1" dirty="0" smtClean="0">
                <a:solidFill>
                  <a:schemeClr val="bg1"/>
                </a:solidFill>
              </a:rPr>
              <a:t>2</a:t>
            </a:r>
            <a:endParaRPr lang="zh-CN" altLang="en-US" sz="4000" b="1" dirty="0">
              <a:solidFill>
                <a:schemeClr val="bg1"/>
              </a:solidFill>
            </a:endParaRPr>
          </a:p>
        </p:txBody>
      </p:sp>
    </p:spTree>
    <p:extLst>
      <p:ext uri="{BB962C8B-B14F-4D97-AF65-F5344CB8AC3E}">
        <p14:creationId xmlns:p14="http://schemas.microsoft.com/office/powerpoint/2010/main" val="5683032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
            </a:r>
            <a:endParaRPr lang="zh-CN" altLang="en-US" dirty="0"/>
          </a:p>
        </p:txBody>
      </p:sp>
      <p:sp>
        <p:nvSpPr>
          <p:cNvPr id="3" name="内容占位符 2"/>
          <p:cNvSpPr>
            <a:spLocks noGrp="1"/>
          </p:cNvSpPr>
          <p:nvPr>
            <p:ph idx="1"/>
          </p:nvPr>
        </p:nvSpPr>
        <p:spPr>
          <a:xfrm>
            <a:off x="838199" y="1825625"/>
            <a:ext cx="10970941" cy="4351338"/>
          </a:xfrm>
        </p:spPr>
        <p:txBody>
          <a:bodyPr>
            <a:normAutofit/>
          </a:bodyPr>
          <a:lstStyle/>
          <a:p>
            <a:r>
              <a:rPr lang="en-US" altLang="zh-CN" dirty="0" smtClean="0"/>
              <a:t>Transform of voice output between audio sources</a:t>
            </a:r>
          </a:p>
          <a:p>
            <a:pPr lvl="1"/>
            <a:r>
              <a:rPr lang="en-US" altLang="zh-CN" dirty="0"/>
              <a:t>Update the distances between the user (camera) and all the </a:t>
            </a:r>
            <a:r>
              <a:rPr lang="en-US" altLang="zh-CN" dirty="0" smtClean="0"/>
              <a:t>audio </a:t>
            </a:r>
            <a:r>
              <a:rPr lang="en-US" altLang="zh-CN" dirty="0"/>
              <a:t>sources</a:t>
            </a:r>
          </a:p>
          <a:p>
            <a:pPr lvl="1"/>
            <a:r>
              <a:rPr lang="en-US" altLang="zh-CN" dirty="0"/>
              <a:t>Active the nearest </a:t>
            </a:r>
            <a:r>
              <a:rPr lang="en-US" altLang="zh-CN" dirty="0" smtClean="0"/>
              <a:t>audio source</a:t>
            </a:r>
          </a:p>
          <a:p>
            <a:pPr lvl="1"/>
            <a:r>
              <a:rPr lang="en-US" altLang="zh-CN" dirty="0" smtClean="0"/>
              <a:t>Adjust the volume of the nearest audio source</a:t>
            </a:r>
            <a:endParaRPr lang="zh-CN" altLang="en-US" dirty="0"/>
          </a:p>
          <a:p>
            <a:pPr lvl="2"/>
            <a:r>
              <a:rPr lang="en-US" altLang="zh-CN" dirty="0" smtClean="0">
                <a:solidFill>
                  <a:srgbClr val="FF0000"/>
                </a:solidFill>
              </a:rPr>
              <a:t>Red line</a:t>
            </a:r>
            <a:r>
              <a:rPr lang="zh-CN" altLang="en-US" dirty="0" smtClean="0"/>
              <a:t>：</a:t>
            </a:r>
            <a:r>
              <a:rPr lang="en-US" altLang="zh-CN" dirty="0" smtClean="0"/>
              <a:t>linear </a:t>
            </a:r>
            <a:r>
              <a:rPr lang="en-US" altLang="zh-CN" dirty="0" err="1" smtClean="0"/>
              <a:t>rolloff</a:t>
            </a:r>
            <a:r>
              <a:rPr lang="en-US" altLang="zh-CN" dirty="0" smtClean="0"/>
              <a:t> function</a:t>
            </a:r>
          </a:p>
          <a:p>
            <a:pPr lvl="2"/>
            <a:r>
              <a:rPr lang="en-US" altLang="zh-CN" dirty="0" smtClean="0">
                <a:solidFill>
                  <a:srgbClr val="92D050"/>
                </a:solidFill>
              </a:rPr>
              <a:t>Green line</a:t>
            </a:r>
            <a:r>
              <a:rPr lang="en-US" altLang="zh-CN" dirty="0" smtClean="0"/>
              <a:t>: audio source volume</a:t>
            </a:r>
          </a:p>
          <a:p>
            <a:pPr lvl="2"/>
            <a:r>
              <a:rPr lang="en-US" altLang="zh-CN" dirty="0" smtClean="0">
                <a:solidFill>
                  <a:srgbClr val="7030A0"/>
                </a:solidFill>
              </a:rPr>
              <a:t>Purple line</a:t>
            </a:r>
            <a:r>
              <a:rPr lang="en-US" altLang="zh-CN" dirty="0" smtClean="0"/>
              <a:t>: listener volume</a:t>
            </a:r>
          </a:p>
          <a:p>
            <a:pPr lvl="1"/>
            <a:r>
              <a:rPr lang="en-US" altLang="zh-CN" dirty="0" smtClean="0"/>
              <a:t>Within 10m of each audio source, the actual </a:t>
            </a:r>
          </a:p>
          <a:p>
            <a:pPr marL="457200" lvl="1" indent="0">
              <a:buNone/>
            </a:pPr>
            <a:r>
              <a:rPr lang="en-US" altLang="zh-CN" dirty="0"/>
              <a:t> </a:t>
            </a:r>
            <a:r>
              <a:rPr lang="en-US" altLang="zh-CN" dirty="0" smtClean="0"/>
              <a:t> volume is consistent</a:t>
            </a:r>
          </a:p>
          <a:p>
            <a:endParaRPr lang="en-US" altLang="zh-CN" dirty="0" smtClean="0"/>
          </a:p>
          <a:p>
            <a:endParaRPr lang="en-US" altLang="zh-CN" dirty="0"/>
          </a:p>
        </p:txBody>
      </p:sp>
      <p:pic>
        <p:nvPicPr>
          <p:cNvPr id="4" name="图片 3"/>
          <p:cNvPicPr>
            <a:picLocks noChangeAspect="1"/>
          </p:cNvPicPr>
          <p:nvPr/>
        </p:nvPicPr>
        <p:blipFill>
          <a:blip r:embed="rId3"/>
          <a:stretch>
            <a:fillRect/>
          </a:stretch>
        </p:blipFill>
        <p:spPr>
          <a:xfrm>
            <a:off x="7798132" y="2865863"/>
            <a:ext cx="4011008" cy="3724507"/>
          </a:xfrm>
          <a:prstGeom prst="rect">
            <a:avLst/>
          </a:prstGeom>
        </p:spPr>
      </p:pic>
      <p:cxnSp>
        <p:nvCxnSpPr>
          <p:cNvPr id="6" name="直接连接符 5"/>
          <p:cNvCxnSpPr/>
          <p:nvPr/>
        </p:nvCxnSpPr>
        <p:spPr>
          <a:xfrm>
            <a:off x="8129239" y="3434576"/>
            <a:ext cx="3345366" cy="2263697"/>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8129239" y="3434576"/>
            <a:ext cx="1550020" cy="1131848"/>
          </a:xfrm>
          <a:prstGeom prst="line">
            <a:avLst/>
          </a:prstGeom>
          <a:ln w="349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679259" y="3434576"/>
            <a:ext cx="1795346" cy="0"/>
          </a:xfrm>
          <a:prstGeom prst="line">
            <a:avLst/>
          </a:prstGeom>
          <a:ln w="317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129239" y="4566424"/>
            <a:ext cx="1672683" cy="0"/>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801922" y="4566423"/>
            <a:ext cx="1672683" cy="1131849"/>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008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506</Words>
  <Application>Microsoft Office PowerPoint</Application>
  <PresentationFormat>宽屏</PresentationFormat>
  <Paragraphs>125</Paragraphs>
  <Slides>17</Slides>
  <Notes>14</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等线</vt:lpstr>
      <vt:lpstr>等线 Light</vt:lpstr>
      <vt:lpstr>Arial</vt:lpstr>
      <vt:lpstr>Calibri</vt:lpstr>
      <vt:lpstr>Office 主题​​</vt:lpstr>
      <vt:lpstr>AIoT Service for News</vt:lpstr>
      <vt:lpstr>PowerPoint 演示文稿</vt:lpstr>
      <vt:lpstr>PowerPoint 演示文稿</vt:lpstr>
      <vt:lpstr>PowerPoint 演示文稿</vt:lpstr>
      <vt:lpstr>Demo</vt:lpstr>
      <vt:lpstr>PowerPoint 演示文稿</vt:lpstr>
      <vt:lpstr>PowerPoint 演示文稿</vt:lpstr>
      <vt:lpstr>Location-based Follow-up News-playing</vt:lpstr>
      <vt:lpstr>Implement</vt:lpstr>
      <vt:lpstr>Implement</vt:lpstr>
      <vt:lpstr>Demo</vt:lpstr>
      <vt:lpstr>PowerPoint 演示文稿</vt:lpstr>
      <vt:lpstr>PowerPoint 演示文稿</vt:lpstr>
      <vt:lpstr>Remote control</vt:lpstr>
      <vt:lpstr>Remote control</vt:lpstr>
      <vt:lpstr>Remote control</vt:lpstr>
      <vt:lpstr>To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Location-based Intelligent news-playing</dc:title>
  <dc:creator>hp</dc:creator>
  <cp:lastModifiedBy>sun yanan</cp:lastModifiedBy>
  <cp:revision>29</cp:revision>
  <dcterms:created xsi:type="dcterms:W3CDTF">2021-05-26T10:58:53Z</dcterms:created>
  <dcterms:modified xsi:type="dcterms:W3CDTF">2021-06-11T08:20:57Z</dcterms:modified>
</cp:coreProperties>
</file>